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16" r:id="rId3"/>
    <p:sldId id="260" r:id="rId4"/>
    <p:sldId id="259" r:id="rId5"/>
    <p:sldId id="310" r:id="rId6"/>
    <p:sldId id="311" r:id="rId7"/>
    <p:sldId id="312" r:id="rId8"/>
    <p:sldId id="314" r:id="rId9"/>
    <p:sldId id="262" r:id="rId10"/>
    <p:sldId id="306" r:id="rId11"/>
    <p:sldId id="263" r:id="rId12"/>
    <p:sldId id="264" r:id="rId13"/>
    <p:sldId id="295" r:id="rId14"/>
    <p:sldId id="290" r:id="rId15"/>
    <p:sldId id="291" r:id="rId16"/>
    <p:sldId id="292" r:id="rId17"/>
    <p:sldId id="297" r:id="rId18"/>
    <p:sldId id="293" r:id="rId19"/>
    <p:sldId id="296" r:id="rId20"/>
    <p:sldId id="294" r:id="rId21"/>
    <p:sldId id="307" r:id="rId22"/>
    <p:sldId id="298" r:id="rId23"/>
    <p:sldId id="299" r:id="rId24"/>
    <p:sldId id="300" r:id="rId25"/>
    <p:sldId id="301" r:id="rId26"/>
    <p:sldId id="303" r:id="rId27"/>
    <p:sldId id="304" r:id="rId28"/>
    <p:sldId id="315" r:id="rId29"/>
    <p:sldId id="305" r:id="rId30"/>
    <p:sldId id="302" r:id="rId31"/>
  </p:sldIdLst>
  <p:sldSz cx="9144000" cy="5143500" type="screen16x9"/>
  <p:notesSz cx="6858000" cy="9144000"/>
  <p:embeddedFontLst>
    <p:embeddedFont>
      <p:font typeface="Manrope" charset="0"/>
      <p:regular r:id="rId33"/>
      <p:bold r:id="rId34"/>
    </p:embeddedFont>
    <p:embeddedFont>
      <p:font typeface="Carattere" charset="0"/>
      <p:regular r:id="rId35"/>
    </p:embeddedFont>
    <p:embeddedFont>
      <p:font typeface="Rockwell" pitchFamily="18" charset="0"/>
      <p:regular r:id="rId36"/>
      <p:bold r:id="rId37"/>
      <p:italic r:id="rId38"/>
      <p:boldItalic r:id="rId39"/>
    </p:embeddedFont>
    <p:embeddedFont>
      <p:font typeface="Copperplate Gothic Light" pitchFamily="34" charset="0"/>
      <p:regular r:id="rId40"/>
    </p:embeddedFont>
    <p:embeddedFont>
      <p:font typeface="Raleway" charset="0"/>
      <p:regular r:id="rId41"/>
      <p:bold r:id="rId42"/>
      <p:italic r:id="rId43"/>
      <p:boldItalic r:id="rId44"/>
    </p:embeddedFont>
    <p:embeddedFont>
      <p:font typeface="Inter" charset="0"/>
      <p:regular r:id="rId45"/>
      <p:bold r:id="rId46"/>
      <p:italic r:id="rId47"/>
      <p:boldItalic r:id="rId48"/>
    </p:embeddedFont>
    <p:embeddedFont>
      <p:font typeface="Open Sans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9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1276" y="-404"/>
      </p:cViewPr>
      <p:guideLst>
        <p:guide orient="horz" pos="1619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80898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bf5cb34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bf5cb34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bf5cb345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bf5cb345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7675" y="200750"/>
            <a:ext cx="45939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7675" y="4206575"/>
            <a:ext cx="45939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63525" y="0"/>
            <a:ext cx="3780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7675" y="251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26522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47428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4883325" y="1326522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4883325" y="2947428"/>
            <a:ext cx="734700" cy="63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345250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5508575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1345250" y="3468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5508575" y="3468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1312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1025875" y="2295775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91675" y="143272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5230800" y="0"/>
            <a:ext cx="3913200" cy="515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996925" y="1102300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2"/>
          </p:nvPr>
        </p:nvSpPr>
        <p:spPr>
          <a:xfrm>
            <a:off x="3996925" y="2187975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3996925" y="3419900"/>
            <a:ext cx="4434000" cy="10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4"/>
          </p:nvPr>
        </p:nvSpPr>
        <p:spPr>
          <a:xfrm>
            <a:off x="1293325" y="12487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5"/>
          </p:nvPr>
        </p:nvSpPr>
        <p:spPr>
          <a:xfrm>
            <a:off x="1293495" y="23343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6"/>
          </p:nvPr>
        </p:nvSpPr>
        <p:spPr>
          <a:xfrm>
            <a:off x="1293495" y="3585500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995800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3555586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995800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3555586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6115373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6115373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995800" y="905563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3555586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6115373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995800" y="2867745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3555586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6115373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27675" y="240475"/>
            <a:ext cx="5539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3998350" y="204239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4447275" y="3757600"/>
            <a:ext cx="3999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-GB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-GB" sz="10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lang="en-GB" sz="1000" b="1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Freepik</a:t>
            </a:r>
            <a:r>
              <a:rPr lang="en-GB" sz="1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0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27675" y="26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230276" y="2574147"/>
            <a:ext cx="2682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995800" y="2574147"/>
            <a:ext cx="2682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995800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230277" y="1659200"/>
            <a:ext cx="26823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36372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294800" cy="24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40875"/>
            <a:ext cx="6576000" cy="16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1284000" y="3101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rope"/>
              <a:buNone/>
              <a:defRPr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8"/>
          <p:cNvCxnSpPr/>
          <p:nvPr/>
        </p:nvCxnSpPr>
        <p:spPr>
          <a:xfrm>
            <a:off x="-38100" y="34861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8"/>
          <p:cNvSpPr txBox="1">
            <a:spLocks noGrp="1"/>
          </p:cNvSpPr>
          <p:nvPr>
            <p:ph type="ctrTitle"/>
          </p:nvPr>
        </p:nvSpPr>
        <p:spPr>
          <a:xfrm>
            <a:off x="327660" y="734060"/>
            <a:ext cx="4593590" cy="2278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000" spc="-1" dirty="0">
                <a:latin typeface="Rockwell" panose="02060603020205020403" pitchFamily="18" charset="0"/>
              </a:rPr>
              <a:t>TASK 3: REQUIREMENT ANALYSIS</a:t>
            </a:r>
            <a:endParaRPr sz="4000" b="0" dirty="0"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228600" y="3648075"/>
            <a:ext cx="5220335" cy="114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en-GB" spc="-1" dirty="0">
                <a:latin typeface="Copperplate Gothic Light" panose="020E0507020206020404" pitchFamily="34" charset="0"/>
                <a:ea typeface="DM Sans"/>
              </a:rPr>
              <a:t> GROUP 14:</a:t>
            </a:r>
            <a:br>
              <a:rPr lang="en-US" altLang="en-GB" spc="-1" dirty="0">
                <a:latin typeface="Copperplate Gothic Light" panose="020E0507020206020404" pitchFamily="34" charset="0"/>
                <a:ea typeface="DM Sans"/>
              </a:rPr>
            </a:br>
            <a:r>
              <a:rPr lang="en-US" altLang="en-US" spc="-1" dirty="0">
                <a:solidFill>
                  <a:srgbClr val="000000"/>
                </a:solidFill>
                <a:latin typeface="Copperplate Gothic Light" panose="020E0507020206020404" pitchFamily="34" charset="0"/>
              </a:rPr>
              <a:t>Design and Implementation of a Mobile App for Collection of Users Experience Data from Mobile Network Subscribers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1308;p50"/>
          <p:cNvGrpSpPr/>
          <p:nvPr/>
        </p:nvGrpSpPr>
        <p:grpSpPr>
          <a:xfrm>
            <a:off x="5469783" y="833006"/>
            <a:ext cx="2982094" cy="2080489"/>
            <a:chOff x="722459" y="2026426"/>
            <a:chExt cx="2507630" cy="1468266"/>
          </a:xfrm>
        </p:grpSpPr>
        <p:sp>
          <p:nvSpPr>
            <p:cNvPr id="8" name="Google Shape;1309;p50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    </a:t>
              </a: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grpSp>
          <p:nvGrpSpPr>
            <p:cNvPr id="9" name="Google Shape;1310;p50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0" name="Google Shape;1311;p5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12;p5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13;p5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14;p5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15;p5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16;p5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17;p5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18;p5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19;p5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20;p5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21;p5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22;p5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23;p5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24;p5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25;p5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26;p5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27;p5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28;p5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29;p5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30;p5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331;p50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1332;p50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1333;p50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1334;p50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335;p50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5" name="Google Shape;1336;p50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6" name="Google Shape;1337;p50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7" name="Google Shape;1338;p50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8" name="Google Shape;1339;p50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19" name="Google Shape;1340;p50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</p:txBody>
        </p:sp>
        <p:sp>
          <p:nvSpPr>
            <p:cNvPr id="20" name="Google Shape;1341;p50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1342;p50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1343;p50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1344;p50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4" name="Google Shape;1345;p50"/>
            <p:cNvCxnSpPr>
              <a:stCxn id="10" idx="3"/>
              <a:endCxn id="14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346;p50"/>
            <p:cNvCxnSpPr>
              <a:stCxn id="16" idx="0"/>
              <a:endCxn id="20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347;p50"/>
            <p:cNvCxnSpPr>
              <a:stCxn id="18" idx="2"/>
              <a:endCxn id="13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348;p50"/>
            <p:cNvCxnSpPr>
              <a:stCxn id="18" idx="2"/>
              <a:endCxn id="12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349;p50"/>
            <p:cNvCxnSpPr>
              <a:stCxn id="15" idx="4"/>
              <a:endCxn id="11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350;p50"/>
            <p:cNvCxnSpPr>
              <a:stCxn id="19" idx="6"/>
              <a:endCxn id="23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351;p50"/>
            <p:cNvCxnSpPr>
              <a:stCxn id="19" idx="6"/>
              <a:endCxn id="22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352;p50"/>
            <p:cNvCxnSpPr>
              <a:stCxn id="17" idx="4"/>
              <a:endCxn id="21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353;p50"/>
            <p:cNvCxnSpPr>
              <a:stCxn id="10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" name="Google Shape;1354;p50"/>
            <p:cNvCxnSpPr>
              <a:stCxn id="13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4" name="Google Shape;1355;p50"/>
            <p:cNvCxnSpPr>
              <a:stCxn id="12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" name="Google Shape;1356;p50"/>
            <p:cNvCxnSpPr>
              <a:stCxn id="11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6" name="Google Shape;1357;p50"/>
            <p:cNvCxnSpPr>
              <a:stCxn id="21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" name="Google Shape;1358;p50"/>
            <p:cNvCxnSpPr>
              <a:stCxn id="22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8" name="Google Shape;1359;p50"/>
            <p:cNvCxnSpPr>
              <a:stCxn id="23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9" name="Google Shape;1360;p50"/>
            <p:cNvCxnSpPr>
              <a:stCxn id="20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PRODUCT PERSPECTIVE</a:t>
            </a:r>
            <a:endParaRPr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02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Product Perspective</a:t>
            </a:r>
            <a:br>
              <a:rPr lang="en-US" b="1" dirty="0"/>
            </a:b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4"/>
          </p:nvPr>
        </p:nvSpPr>
        <p:spPr>
          <a:xfrm>
            <a:off x="1291417" y="1024908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CLIENT-SIDE MOBILE APP</a:t>
            </a:r>
            <a:endParaRPr lang="en-US"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5"/>
          </p:nvPr>
        </p:nvSpPr>
        <p:spPr>
          <a:xfrm>
            <a:off x="1251661" y="1960696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BACKEND INFRASTRUCTURE</a:t>
            </a:r>
            <a:endParaRPr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1"/>
          </p:nvPr>
        </p:nvSpPr>
        <p:spPr>
          <a:xfrm>
            <a:off x="3962400" y="885966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 Gathers both passive and active feedback from users with minimal disruption to device performance. It supports background operation, adaptive prompts, and privacy-sensitive data tracking.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2"/>
          </p:nvPr>
        </p:nvSpPr>
        <p:spPr>
          <a:xfrm>
            <a:off x="3962400" y="1914000"/>
            <a:ext cx="44340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 Receives, stores, and processes incoming data. This may involve cloud-hosted databases, authentication services, and scalable storage.</a:t>
            </a:r>
            <a:endParaRPr dirty="0"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3"/>
          </p:nvPr>
        </p:nvSpPr>
        <p:spPr>
          <a:xfrm>
            <a:off x="3799391" y="3028950"/>
            <a:ext cx="5063000" cy="1296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This involved handling data entry, validation, and cleaning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 Raw data collected was </a:t>
            </a:r>
            <a:r>
              <a:rPr lang="en-US" dirty="0"/>
              <a:t>reviewed and structured </a:t>
            </a:r>
            <a:r>
              <a:rPr lang="en-US" dirty="0" smtClean="0"/>
              <a:t>using : Python</a:t>
            </a:r>
          </a:p>
          <a:p>
            <a:r>
              <a:rPr lang="en-US" dirty="0" smtClean="0"/>
              <a:t>scripts</a:t>
            </a:r>
            <a:r>
              <a:rPr lang="en-US" dirty="0"/>
              <a:t>, Excel, and manual techniques to prepare it for </a:t>
            </a:r>
            <a:r>
              <a:rPr lang="en-US" dirty="0" smtClean="0"/>
              <a:t>reliable analysis.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6"/>
          </p:nvPr>
        </p:nvSpPr>
        <p:spPr>
          <a:xfrm>
            <a:off x="1228470" y="3035625"/>
            <a:ext cx="2703600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MANAGEMENT PIPELEINE</a:t>
            </a:r>
            <a:endParaRPr dirty="0"/>
          </a:p>
        </p:txBody>
      </p:sp>
      <p:cxnSp>
        <p:nvCxnSpPr>
          <p:cNvPr id="200" name="Google Shape;200;p35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5"/>
          <p:cNvCxnSpPr/>
          <p:nvPr/>
        </p:nvCxnSpPr>
        <p:spPr>
          <a:xfrm>
            <a:off x="-38100" y="18097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5"/>
          <p:cNvCxnSpPr/>
          <p:nvPr/>
        </p:nvCxnSpPr>
        <p:spPr>
          <a:xfrm>
            <a:off x="-38100" y="29527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5"/>
          <p:cNvSpPr txBox="1"/>
          <p:nvPr/>
        </p:nvSpPr>
        <p:spPr>
          <a:xfrm>
            <a:off x="228600" y="1162716"/>
            <a:ext cx="1073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01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228600" y="2266950"/>
            <a:ext cx="10302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02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407142" y="3281478"/>
            <a:ext cx="11064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dk2"/>
                </a:solidFill>
                <a:latin typeface="Carattere"/>
                <a:ea typeface="Carattere"/>
                <a:cs typeface="Carattere"/>
                <a:sym typeface="Carattere"/>
              </a:rPr>
              <a:t>03</a:t>
            </a:r>
            <a:endParaRPr sz="4400" dirty="0">
              <a:solidFill>
                <a:schemeClr val="dk2"/>
              </a:solidFill>
              <a:latin typeface="Carattere"/>
              <a:ea typeface="Carattere"/>
              <a:cs typeface="Carattere"/>
              <a:sym typeface="Carattere"/>
            </a:endParaRPr>
          </a:p>
        </p:txBody>
      </p:sp>
      <p:cxnSp>
        <p:nvCxnSpPr>
          <p:cNvPr id="15" name="Google Shape;202;p35"/>
          <p:cNvCxnSpPr/>
          <p:nvPr/>
        </p:nvCxnSpPr>
        <p:spPr>
          <a:xfrm>
            <a:off x="0" y="3943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27675" y="2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MONETIZATION STRATEGIES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995800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Offer anonymized, aggregated data dashboards or reports to network providers to help them understand coverage gaps, performance issues, and customer sentiment.</a:t>
            </a:r>
            <a:endParaRPr sz="1100" dirty="0"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2"/>
          </p:nvPr>
        </p:nvSpPr>
        <p:spPr>
          <a:xfrm>
            <a:off x="3555586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Provide data-driven services to regulatory bodies or ministries (e.g., Ministry of Telecommunications) for compliance monitoring and policy development</a:t>
            </a:r>
            <a:endParaRPr sz="11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3"/>
          </p:nvPr>
        </p:nvSpPr>
        <p:spPr>
          <a:xfrm>
            <a:off x="685800" y="3364251"/>
            <a:ext cx="262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100" dirty="0"/>
              <a:t>Partner with NGOs, </a:t>
            </a:r>
            <a:r>
              <a:rPr lang="en-US" sz="1100" dirty="0" smtClean="0"/>
              <a:t>development agencies, or private sponsors interested in digital inclusion or infrastructure monitoring.</a:t>
            </a:r>
          </a:p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endParaRPr sz="1100"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4"/>
          </p:nvPr>
        </p:nvSpPr>
        <p:spPr>
          <a:xfrm>
            <a:off x="3555586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100" dirty="0"/>
              <a:t>Offer cleaned and structured datasets to universities or research institutions studying digital infrastructure, urban planning, or ICT.</a:t>
            </a:r>
            <a:endParaRPr sz="1100" dirty="0"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7"/>
          </p:nvPr>
        </p:nvSpPr>
        <p:spPr>
          <a:xfrm>
            <a:off x="995800" y="905563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 smtClean="0"/>
              <a:t>1. Aggregated Insights For Isps &amp; Telecom Operators</a:t>
            </a:r>
            <a:endParaRPr lang="en-US" sz="1400" dirty="0"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8"/>
          </p:nvPr>
        </p:nvSpPr>
        <p:spPr>
          <a:xfrm>
            <a:off x="3555586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/>
              <a:t>2. Regulatory &amp; Government Contracts</a:t>
            </a:r>
            <a:endParaRPr sz="1400"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9"/>
          </p:nvPr>
        </p:nvSpPr>
        <p:spPr>
          <a:xfrm>
            <a:off x="6115373" y="905563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dirty="0"/>
              <a:t>3. Freemium Analytics Tools</a:t>
            </a:r>
            <a:endParaRPr lang="en-US" sz="1400" dirty="0">
              <a:effectLst/>
            </a:endParaRPr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5"/>
          </p:nvPr>
        </p:nvSpPr>
        <p:spPr>
          <a:xfrm>
            <a:off x="6115373" y="1398847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Launching an e-commerce platform to expand the reach of the business and increase online sales</a:t>
            </a:r>
            <a:endParaRPr dirty="0"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6"/>
          </p:nvPr>
        </p:nvSpPr>
        <p:spPr>
          <a:xfrm>
            <a:off x="6115373" y="3364251"/>
            <a:ext cx="2315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dirty="0"/>
              <a:t>Open APIs for third-party app developers or startups needing mobile network </a:t>
            </a:r>
            <a:r>
              <a:rPr lang="en-US" dirty="0" err="1"/>
              <a:t>QoE</a:t>
            </a:r>
            <a:r>
              <a:rPr lang="en-US" dirty="0"/>
              <a:t> </a:t>
            </a:r>
            <a:r>
              <a:rPr lang="en-US" dirty="0" smtClean="0"/>
              <a:t>data.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3"/>
          </p:nvPr>
        </p:nvSpPr>
        <p:spPr>
          <a:xfrm>
            <a:off x="995800" y="2867745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/>
              <a:t>4. Sponsorships or Public-Private Partnerships</a:t>
            </a:r>
            <a:endParaRPr sz="1400"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4"/>
          </p:nvPr>
        </p:nvSpPr>
        <p:spPr>
          <a:xfrm>
            <a:off x="3555586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latin typeface="Manrope" charset="0"/>
              </a:rPr>
              <a:t>5. Academic and Research Access</a:t>
            </a:r>
            <a:endParaRPr sz="1400" dirty="0">
              <a:latin typeface="Manrope" charset="0"/>
            </a:endParaRPr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15"/>
          </p:nvPr>
        </p:nvSpPr>
        <p:spPr>
          <a:xfrm>
            <a:off x="6115373" y="2867752"/>
            <a:ext cx="231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>
                <a:latin typeface="Manrope" charset="0"/>
              </a:rPr>
              <a:t>6</a:t>
            </a:r>
            <a:r>
              <a:rPr lang="en-US" sz="1400" dirty="0" smtClean="0">
                <a:latin typeface="Manrope" charset="0"/>
              </a:rPr>
              <a:t>. </a:t>
            </a:r>
            <a:r>
              <a:rPr lang="en-US" sz="1400" dirty="0">
                <a:latin typeface="Manrope" charset="0"/>
              </a:rPr>
              <a:t>API Access for Developers</a:t>
            </a:r>
            <a:endParaRPr sz="1400" dirty="0">
              <a:latin typeface="Manrope" charset="0"/>
            </a:endParaRPr>
          </a:p>
        </p:txBody>
      </p:sp>
      <p:cxnSp>
        <p:nvCxnSpPr>
          <p:cNvPr id="223" name="Google Shape;223;p36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6"/>
          <p:cNvCxnSpPr/>
          <p:nvPr/>
        </p:nvCxnSpPr>
        <p:spPr>
          <a:xfrm>
            <a:off x="-5300" y="28681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5179;p60"/>
          <p:cNvGrpSpPr/>
          <p:nvPr/>
        </p:nvGrpSpPr>
        <p:grpSpPr>
          <a:xfrm>
            <a:off x="4973961" y="239401"/>
            <a:ext cx="724609" cy="529265"/>
            <a:chOff x="5626763" y="2013829"/>
            <a:chExt cx="351722" cy="274788"/>
          </a:xfrm>
        </p:grpSpPr>
        <p:sp>
          <p:nvSpPr>
            <p:cNvPr id="18" name="Google Shape;5180;p60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81;p60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82;p60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83;p60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84;p60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85;p60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86;p60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87;p60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88;p60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89;p60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FUNCTIONAL AND NON-FUNCTIONAL REQUIREMENTS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03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6" r="2735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MVP </a:t>
            </a:r>
            <a:r>
              <a:rPr lang="en-US" b="1" dirty="0"/>
              <a:t>Scope (v1.0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066800" y="1985750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Wingdings" panose="05000000000000000000" pitchFamily="2" charset="2"/>
              <a:buChar char="q"/>
            </a:pPr>
            <a:endParaRPr lang="en-US" sz="15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Lightweight mobile application for Cameroon 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Report perceived internet quality at specific locations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Capture user feedback with GPS coordinates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Collect basic network context (signal strength, network type)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500" dirty="0"/>
              <a:t>Securely transmit anonymous data to network operators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5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1003;p49"/>
          <p:cNvGrpSpPr/>
          <p:nvPr/>
        </p:nvGrpSpPr>
        <p:grpSpPr>
          <a:xfrm>
            <a:off x="4591917" y="1271492"/>
            <a:ext cx="762000" cy="652005"/>
            <a:chOff x="6000101" y="3076250"/>
            <a:chExt cx="587871" cy="512373"/>
          </a:xfrm>
        </p:grpSpPr>
        <p:sp>
          <p:nvSpPr>
            <p:cNvPr id="6" name="Google Shape;1004;p49"/>
            <p:cNvSpPr/>
            <p:nvPr/>
          </p:nvSpPr>
          <p:spPr>
            <a:xfrm>
              <a:off x="6000101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grpSp>
          <p:nvGrpSpPr>
            <p:cNvPr id="7" name="Google Shape;1005;p49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8" name="Google Shape;1006;p49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07;p49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08;p49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09;p49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10;p49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11;p49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12;p49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304800" y="1432725"/>
            <a:ext cx="4692575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b="1" dirty="0"/>
          </a:p>
          <a:p>
            <a:r>
              <a:rPr lang="en-US" b="1" dirty="0"/>
              <a:t>Background Metrics Collection</a:t>
            </a:r>
            <a:r>
              <a:rPr lang="en-US" dirty="0"/>
              <a:t>: Signal strength, network type, operator data</a:t>
            </a:r>
          </a:p>
          <a:p>
            <a:r>
              <a:rPr lang="en-US" b="1" dirty="0"/>
              <a:t>Location Services</a:t>
            </a:r>
            <a:r>
              <a:rPr lang="en-US" dirty="0"/>
              <a:t>: GPS coordinates for all data points</a:t>
            </a:r>
          </a:p>
          <a:p>
            <a:r>
              <a:rPr lang="en-US" b="1" dirty="0"/>
              <a:t>User Feedback System</a:t>
            </a:r>
            <a:r>
              <a:rPr lang="en-US" dirty="0"/>
              <a:t>: Simple 1-5 star rating with issue selection</a:t>
            </a:r>
          </a:p>
          <a:p>
            <a:r>
              <a:rPr lang="en-US" b="1" dirty="0"/>
              <a:t>Multi-Provider Support</a:t>
            </a:r>
            <a:r>
              <a:rPr lang="en-US" dirty="0"/>
              <a:t>: Detect current network operator</a:t>
            </a:r>
          </a:p>
          <a:p>
            <a:r>
              <a:rPr lang="en-US" b="1" dirty="0"/>
              <a:t>Data </a:t>
            </a:r>
            <a:r>
              <a:rPr lang="en-US" b="1" dirty="0" smtClean="0"/>
              <a:t>Management</a:t>
            </a:r>
            <a:r>
              <a:rPr lang="en-US" dirty="0"/>
              <a:t>: Secure storage and transmission</a:t>
            </a:r>
          </a:p>
          <a:p>
            <a:r>
              <a:rPr lang="en-US" b="1" dirty="0"/>
              <a:t>Basic UI</a:t>
            </a:r>
            <a:r>
              <a:rPr lang="en-US" dirty="0"/>
              <a:t>: Simple interface for feedback submission</a:t>
            </a:r>
          </a:p>
          <a:p>
            <a:r>
              <a:rPr lang="en-US" b="1" dirty="0"/>
              <a:t>Settings &amp; Permissions</a:t>
            </a:r>
            <a:r>
              <a:rPr lang="en-US" dirty="0"/>
              <a:t>: Clear opt-in/opt-out options</a:t>
            </a:r>
          </a:p>
          <a:p>
            <a:r>
              <a:rPr lang="en-US" b="1" dirty="0"/>
              <a:t>Offline Functionality</a:t>
            </a:r>
            <a:r>
              <a:rPr lang="en-US" dirty="0"/>
              <a:t>: Local storage when device is offline</a:t>
            </a:r>
          </a:p>
          <a:p>
            <a:r>
              <a:rPr lang="en-US" b="1" dirty="0"/>
              <a:t>User Identification</a:t>
            </a:r>
            <a:r>
              <a:rPr lang="en-US" dirty="0"/>
              <a:t>: Anonymous ID for data </a:t>
            </a:r>
            <a:r>
              <a:rPr lang="en-US" dirty="0" smtClean="0"/>
              <a:t>association</a:t>
            </a:r>
          </a:p>
          <a:p>
            <a:r>
              <a:rPr lang="en-US" b="1" dirty="0"/>
              <a:t>FR10: Active </a:t>
            </a:r>
            <a:r>
              <a:rPr lang="en-US" b="1" dirty="0" err="1"/>
              <a:t>QoE</a:t>
            </a:r>
            <a:r>
              <a:rPr lang="en-US" b="1" dirty="0"/>
              <a:t> </a:t>
            </a:r>
            <a:r>
              <a:rPr lang="en-US" b="1" dirty="0" smtClean="0"/>
              <a:t>Probing:</a:t>
            </a:r>
            <a:endParaRPr lang="en-US" dirty="0"/>
          </a:p>
          <a:p>
            <a:pPr marL="152400" lvl="0" indent="0">
              <a:buNone/>
            </a:pPr>
            <a:r>
              <a:rPr lang="en-US" dirty="0"/>
              <a:t> Enable user-initiated active testing of network performance metrics such as latency (ping), jitter, and packet loss through lightweight network probes.</a:t>
            </a:r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/>
          </a:p>
        </p:txBody>
      </p:sp>
      <p:pic>
        <p:nvPicPr>
          <p:cNvPr id="61" name="Picture Placeholder 60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611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27675" y="209100"/>
            <a:ext cx="4669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304800" y="1432725"/>
            <a:ext cx="4692575" cy="30096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en-US" sz="1400" b="1" dirty="0" smtClean="0"/>
              <a:t>Performance</a:t>
            </a:r>
            <a:r>
              <a:rPr lang="en-US" sz="1400" dirty="0"/>
              <a:t>: &lt;5-7% battery impact, responsive UI</a:t>
            </a:r>
          </a:p>
          <a:p>
            <a:r>
              <a:rPr lang="en-US" sz="1400" b="1" dirty="0"/>
              <a:t>Reliability</a:t>
            </a:r>
            <a:r>
              <a:rPr lang="en-US" sz="1400" dirty="0"/>
              <a:t>: &gt;99% capture success rate</a:t>
            </a:r>
          </a:p>
          <a:p>
            <a:r>
              <a:rPr lang="en-US" sz="1400" b="1" dirty="0"/>
              <a:t>Usability</a:t>
            </a:r>
            <a:r>
              <a:rPr lang="en-US" sz="1400" dirty="0"/>
              <a:t>: Intuitive interface (1-2 taps for feedback)</a:t>
            </a:r>
          </a:p>
          <a:p>
            <a:r>
              <a:rPr lang="en-US" sz="1400" b="1" dirty="0"/>
              <a:t>Scalability</a:t>
            </a:r>
            <a:r>
              <a:rPr lang="en-US" sz="1400" dirty="0"/>
              <a:t>: Support for 50,000-100,000+ users</a:t>
            </a:r>
          </a:p>
          <a:p>
            <a:r>
              <a:rPr lang="en-US" sz="1400" b="1" dirty="0"/>
              <a:t>Security &amp; Privacy</a:t>
            </a:r>
            <a:r>
              <a:rPr lang="en-US" sz="1400" dirty="0"/>
              <a:t>: Data encryption, robust </a:t>
            </a:r>
            <a:r>
              <a:rPr lang="en-US" sz="1400" dirty="0" err="1"/>
              <a:t>anonymization</a:t>
            </a:r>
            <a:endParaRPr lang="en-US" sz="1400" dirty="0"/>
          </a:p>
          <a:p>
            <a:r>
              <a:rPr lang="en-US" sz="1400" b="1" dirty="0"/>
              <a:t>Compatibility</a:t>
            </a:r>
            <a:r>
              <a:rPr lang="en-US" sz="1400" dirty="0"/>
              <a:t>: Android 8.0+, </a:t>
            </a:r>
            <a:r>
              <a:rPr lang="en-US" sz="1400" dirty="0" err="1"/>
              <a:t>iOS</a:t>
            </a:r>
            <a:r>
              <a:rPr lang="en-US" sz="1400" dirty="0"/>
              <a:t> 11+</a:t>
            </a:r>
          </a:p>
          <a:p>
            <a:r>
              <a:rPr lang="en-US" sz="1400" b="1" dirty="0"/>
              <a:t>Localization</a:t>
            </a:r>
            <a:r>
              <a:rPr lang="en-US" sz="1400" dirty="0"/>
              <a:t>: English and French language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611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5750"/>
            <a:ext cx="7675200" cy="926700"/>
          </a:xfrm>
        </p:spPr>
        <p:txBody>
          <a:bodyPr/>
          <a:lstStyle/>
          <a:p>
            <a:r>
              <a:rPr lang="en-US" dirty="0" smtClean="0"/>
              <a:t>	REQUIREMENTS PRIORITIZATION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57350"/>
            <a:ext cx="6858000" cy="2192700"/>
          </a:xfrm>
        </p:spPr>
        <p:txBody>
          <a:bodyPr numCol="2"/>
          <a:lstStyle/>
          <a:p>
            <a:pPr marL="152400" indent="0">
              <a:buNone/>
            </a:pPr>
            <a:r>
              <a:rPr lang="en-US" sz="2000" b="1" u="sng" dirty="0"/>
              <a:t>Must-Have</a:t>
            </a:r>
            <a:r>
              <a:rPr lang="en-US" sz="2000" b="1" dirty="0"/>
              <a:t> </a:t>
            </a:r>
            <a:r>
              <a:rPr lang="en-US" sz="2000" b="1" u="sng" dirty="0" smtClean="0"/>
              <a:t>Requirements</a:t>
            </a:r>
          </a:p>
          <a:p>
            <a:pPr marL="152400" indent="0">
              <a:buNone/>
            </a:pPr>
            <a:endParaRPr lang="en-US" sz="20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Background Metrics Collection</a:t>
            </a:r>
            <a:r>
              <a:rPr lang="en-US" sz="1400" dirty="0"/>
              <a:t>: Signal strength, network type data (FR1)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Basic Location Services</a:t>
            </a:r>
            <a:r>
              <a:rPr lang="en-US" sz="1400" dirty="0"/>
              <a:t>: GPS coordinates for data points (FR2)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Simple User Feedback</a:t>
            </a:r>
            <a:r>
              <a:rPr lang="en-US" sz="1400" dirty="0"/>
              <a:t>: 1-5 star rating system (FR3)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Current Network Detection</a:t>
            </a:r>
            <a:r>
              <a:rPr lang="en-US" sz="1400" dirty="0"/>
              <a:t>: Identify active operator (FR4)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Basic Data Storage &amp; Transmission</a:t>
            </a:r>
            <a:r>
              <a:rPr lang="en-US" sz="1400" dirty="0"/>
              <a:t>: Secure local storage and upload (FR5)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Minimal User Interface</a:t>
            </a:r>
            <a:r>
              <a:rPr lang="en-US" sz="1400" dirty="0"/>
              <a:t>: Clear feedback submission mechanism (FR6)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Core Permissions Management</a:t>
            </a:r>
            <a:r>
              <a:rPr lang="en-US" sz="1400" dirty="0"/>
              <a:t>: Required permissions handling (FR7)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Basic Offline Support</a:t>
            </a:r>
            <a:r>
              <a:rPr lang="en-US" sz="1400" dirty="0"/>
              <a:t>: Store data when offline (FR8)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Anonymous User ID</a:t>
            </a:r>
            <a:r>
              <a:rPr lang="en-US" sz="1400" dirty="0"/>
              <a:t>: Basic user tracking (FR9</a:t>
            </a:r>
            <a:r>
              <a:rPr lang="en-US" sz="1400" dirty="0" smtClean="0"/>
              <a:t>)</a:t>
            </a:r>
            <a:endParaRPr lang="en-US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400" b="1" dirty="0"/>
              <a:t>Basic Security</a:t>
            </a:r>
            <a:r>
              <a:rPr lang="en-US" sz="1400" dirty="0"/>
              <a:t>: Data encryption, </a:t>
            </a:r>
            <a:r>
              <a:rPr lang="en-US" sz="1400" dirty="0" err="1"/>
              <a:t>anonymization</a:t>
            </a:r>
            <a:r>
              <a:rPr lang="en-US" sz="1400" dirty="0"/>
              <a:t> (NFR5)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Future Enhancements (Post-MVP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762000" y="2343150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52400" indent="0">
              <a:buNone/>
            </a:pPr>
            <a:endParaRPr lang="en-US" sz="13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Advanced Network Testing</a:t>
            </a:r>
            <a:r>
              <a:rPr lang="en-US" sz="1300" dirty="0"/>
              <a:t>: Speed tests, video streaming </a:t>
            </a:r>
            <a:r>
              <a:rPr lang="en-US" sz="1300" dirty="0" err="1"/>
              <a:t>QoE</a:t>
            </a:r>
            <a:endParaRPr lang="en-US" sz="13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Enhanced Monitoring</a:t>
            </a:r>
            <a:r>
              <a:rPr lang="en-US" sz="1300" dirty="0"/>
              <a:t>: Connectivity interruptions, data usage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Richer Visualization</a:t>
            </a:r>
            <a:r>
              <a:rPr lang="en-US" sz="1300" dirty="0"/>
              <a:t>: Historical trends, coverage maps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Advanced Reporting</a:t>
            </a:r>
            <a:r>
              <a:rPr lang="en-US" sz="1300" dirty="0"/>
              <a:t>: Performance summaries, issue alerts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Deeper Analysis</a:t>
            </a:r>
            <a:r>
              <a:rPr lang="en-US" sz="1300" dirty="0"/>
              <a:t>: Provider comparisons, switching patterns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300" b="1" dirty="0"/>
              <a:t>Expanded Localization</a:t>
            </a:r>
            <a:r>
              <a:rPr lang="en-US" sz="1300" dirty="0"/>
              <a:t>: Support for major local languages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ANALYSIS OF REQUIREMENTS GATHERED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04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r="2574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27675" y="251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 idx="2"/>
          </p:nvPr>
        </p:nvSpPr>
        <p:spPr>
          <a:xfrm>
            <a:off x="720000" y="1326522"/>
            <a:ext cx="12612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" dirty="0" smtClean="0"/>
              <a:t>1</a:t>
            </a:r>
            <a:endParaRPr dirty="0"/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 idx="3"/>
          </p:nvPr>
        </p:nvSpPr>
        <p:spPr>
          <a:xfrm>
            <a:off x="457200" y="2952750"/>
            <a:ext cx="16002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4" name="Google Shape;144;p30"/>
          <p:cNvSpPr txBox="1">
            <a:spLocks noGrp="1"/>
          </p:cNvSpPr>
          <p:nvPr>
            <p:ph type="title" idx="4"/>
          </p:nvPr>
        </p:nvSpPr>
        <p:spPr>
          <a:xfrm>
            <a:off x="4883324" y="1326522"/>
            <a:ext cx="1441275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5" name="Google Shape;145;p30"/>
          <p:cNvSpPr txBox="1">
            <a:spLocks noGrp="1"/>
          </p:cNvSpPr>
          <p:nvPr>
            <p:ph type="title" idx="5"/>
          </p:nvPr>
        </p:nvSpPr>
        <p:spPr>
          <a:xfrm>
            <a:off x="4038600" y="2876550"/>
            <a:ext cx="14478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1345250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30"/>
          <p:cNvSpPr txBox="1">
            <a:spLocks noGrp="1"/>
          </p:cNvSpPr>
          <p:nvPr>
            <p:ph type="subTitle" idx="6"/>
          </p:nvPr>
        </p:nvSpPr>
        <p:spPr>
          <a:xfrm>
            <a:off x="5508575" y="18471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PRODUCT PERSPECTIVE</a:t>
            </a:r>
            <a:endParaRPr dirty="0"/>
          </a:p>
        </p:txBody>
      </p:sp>
      <p:sp>
        <p:nvSpPr>
          <p:cNvPr id="148" name="Google Shape;148;p30"/>
          <p:cNvSpPr txBox="1">
            <a:spLocks noGrp="1"/>
          </p:cNvSpPr>
          <p:nvPr>
            <p:ph type="subTitle" idx="7"/>
          </p:nvPr>
        </p:nvSpPr>
        <p:spPr>
          <a:xfrm>
            <a:off x="838200" y="3425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AND NON-FUNCTIONAL REQUIREMENTS</a:t>
            </a:r>
            <a:endParaRPr dirty="0"/>
          </a:p>
        </p:txBody>
      </p:sp>
      <p:sp>
        <p:nvSpPr>
          <p:cNvPr id="149" name="Google Shape;149;p30"/>
          <p:cNvSpPr txBox="1">
            <a:spLocks noGrp="1"/>
          </p:cNvSpPr>
          <p:nvPr>
            <p:ph type="subTitle" idx="8"/>
          </p:nvPr>
        </p:nvSpPr>
        <p:spPr>
          <a:xfrm>
            <a:off x="4343400" y="3378867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ANALYSIS  OF REQUIREMENTS GATHERED</a:t>
            </a:r>
            <a:endParaRPr dirty="0"/>
          </a:p>
        </p:txBody>
      </p:sp>
      <p:cxnSp>
        <p:nvCxnSpPr>
          <p:cNvPr id="150" name="Google Shape;150;p30"/>
          <p:cNvCxnSpPr/>
          <p:nvPr/>
        </p:nvCxnSpPr>
        <p:spPr>
          <a:xfrm>
            <a:off x="-5300" y="10752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30"/>
          <p:cNvCxnSpPr/>
          <p:nvPr/>
        </p:nvCxnSpPr>
        <p:spPr>
          <a:xfrm>
            <a:off x="-5300" y="27625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30"/>
          <p:cNvCxnSpPr/>
          <p:nvPr/>
        </p:nvCxnSpPr>
        <p:spPr>
          <a:xfrm>
            <a:off x="-5300" y="44413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3;p30"/>
          <p:cNvSpPr txBox="1">
            <a:spLocks/>
          </p:cNvSpPr>
          <p:nvPr/>
        </p:nvSpPr>
        <p:spPr>
          <a:xfrm>
            <a:off x="6858000" y="2785200"/>
            <a:ext cx="1342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4400" b="0" i="0" u="none" strike="noStrike" cap="none">
                <a:solidFill>
                  <a:schemeClr val="lt1"/>
                </a:solidFill>
                <a:latin typeface="Carattere"/>
                <a:ea typeface="Carattere"/>
                <a:cs typeface="Carattere"/>
                <a:sym typeface="Caratte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15" name="Google Shape;148;p30"/>
          <p:cNvSpPr txBox="1">
            <a:spLocks/>
          </p:cNvSpPr>
          <p:nvPr/>
        </p:nvSpPr>
        <p:spPr>
          <a:xfrm>
            <a:off x="6934200" y="3379534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 smtClean="0"/>
              <a:t>TOOLS AND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REQUIREMENTS REVIEW &amp; ANALYSIS PROCESS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685800" y="2015383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600" b="1" dirty="0"/>
              <a:t>Classification </a:t>
            </a:r>
            <a:r>
              <a:rPr lang="en-US" sz="1600" b="1" dirty="0" smtClean="0"/>
              <a:t>Framework</a:t>
            </a:r>
          </a:p>
          <a:p>
            <a:pPr marL="0" lvl="0" indent="0" algn="just">
              <a:buNone/>
            </a:pPr>
            <a:endParaRPr lang="en-US" sz="1400" dirty="0" smtClean="0"/>
          </a:p>
          <a:p>
            <a:pPr algn="just"/>
            <a:r>
              <a:rPr lang="en-US" sz="1400" b="1" dirty="0"/>
              <a:t>Clarity</a:t>
            </a:r>
            <a:r>
              <a:rPr lang="en-US" sz="1400" dirty="0"/>
              <a:t>: Requirements well-written with minor elaboration needed</a:t>
            </a:r>
          </a:p>
          <a:p>
            <a:pPr algn="just"/>
            <a:r>
              <a:rPr lang="en-US" sz="1400" b="1" dirty="0"/>
              <a:t>Feasibility</a:t>
            </a:r>
            <a:r>
              <a:rPr lang="en-US" sz="1400" dirty="0"/>
              <a:t>: MVP features practical using standard tools/APIs</a:t>
            </a:r>
          </a:p>
          <a:p>
            <a:pPr algn="just"/>
            <a:r>
              <a:rPr lang="en-US" sz="1400" b="1" dirty="0"/>
              <a:t>Completeness</a:t>
            </a:r>
            <a:r>
              <a:rPr lang="en-US" sz="1400" dirty="0"/>
              <a:t>: Core requirements comprehensive for MVP goals</a:t>
            </a:r>
          </a:p>
          <a:p>
            <a:pPr algn="just"/>
            <a:r>
              <a:rPr lang="en-US" sz="1400" b="1" dirty="0"/>
              <a:t>Alignment</a:t>
            </a:r>
            <a:r>
              <a:rPr lang="en-US" sz="1400" dirty="0"/>
              <a:t>: Strong focus on measuring mobile quality, user feedback, and location-based insights</a:t>
            </a:r>
          </a:p>
          <a:p>
            <a:pPr algn="just"/>
            <a:r>
              <a:rPr lang="en-US" sz="1400" b="1" dirty="0"/>
              <a:t>Next Steps</a:t>
            </a:r>
            <a:r>
              <a:rPr lang="en-US" sz="1400" dirty="0"/>
              <a:t>: Focus on MVP development with clear path for future enhancements</a:t>
            </a:r>
          </a:p>
          <a:p>
            <a:pPr marL="0" lvl="0" indent="0" algn="just">
              <a:buNone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025875" y="1046175"/>
            <a:ext cx="76752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REQUIREMENTS REVIEW &amp; ANALYSIS PROCESS</a:t>
            </a:r>
            <a:endParaRPr lang="en-US" b="1"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685800" y="2015383"/>
            <a:ext cx="5144400" cy="21927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600" b="1" dirty="0"/>
              <a:t>Classification </a:t>
            </a:r>
            <a:r>
              <a:rPr lang="en-US" sz="1600" b="1" dirty="0" smtClean="0"/>
              <a:t>Framework</a:t>
            </a:r>
          </a:p>
          <a:p>
            <a:pPr marL="0" lvl="0" indent="0" algn="just">
              <a:buNone/>
            </a:pPr>
            <a:endParaRPr lang="en-US" sz="1400" dirty="0" smtClean="0"/>
          </a:p>
          <a:p>
            <a:pPr algn="just"/>
            <a:r>
              <a:rPr lang="en-US" sz="1400" b="1" dirty="0"/>
              <a:t>Clarity</a:t>
            </a:r>
            <a:r>
              <a:rPr lang="en-US" sz="1400" dirty="0"/>
              <a:t>: Requirements well-written with minor elaboration needed</a:t>
            </a:r>
          </a:p>
          <a:p>
            <a:pPr algn="just"/>
            <a:r>
              <a:rPr lang="en-US" sz="1400" b="1" dirty="0"/>
              <a:t>Feasibility</a:t>
            </a:r>
            <a:r>
              <a:rPr lang="en-US" sz="1400" dirty="0"/>
              <a:t>: MVP features practical using standard tools/APIs</a:t>
            </a:r>
          </a:p>
          <a:p>
            <a:pPr algn="just"/>
            <a:r>
              <a:rPr lang="en-US" sz="1400" b="1" dirty="0"/>
              <a:t>Completeness</a:t>
            </a:r>
            <a:r>
              <a:rPr lang="en-US" sz="1400" dirty="0"/>
              <a:t>: Core requirements comprehensive for MVP goals</a:t>
            </a:r>
          </a:p>
          <a:p>
            <a:pPr algn="just"/>
            <a:r>
              <a:rPr lang="en-US" sz="1400" b="1" dirty="0"/>
              <a:t>Alignment</a:t>
            </a:r>
            <a:r>
              <a:rPr lang="en-US" sz="1400" dirty="0"/>
              <a:t>: Strong focus on measuring mobile quality, user feedback, and location-based insights</a:t>
            </a:r>
          </a:p>
          <a:p>
            <a:pPr algn="just"/>
            <a:r>
              <a:rPr lang="en-US" sz="1400" b="1" dirty="0"/>
              <a:t>Next Steps</a:t>
            </a:r>
            <a:r>
              <a:rPr lang="en-US" sz="1400" dirty="0"/>
              <a:t>: Focus on MVP development with clear path for future enhancements</a:t>
            </a:r>
          </a:p>
          <a:p>
            <a:pPr marL="0" lvl="0" indent="0" algn="just">
              <a:buNone/>
            </a:pPr>
            <a:endParaRPr sz="1300" dirty="0">
              <a:latin typeface="Manrope" charset="0"/>
            </a:endParaRPr>
          </a:p>
        </p:txBody>
      </p:sp>
      <p:cxnSp>
        <p:nvCxnSpPr>
          <p:cNvPr id="177" name="Google Shape;177;p33"/>
          <p:cNvCxnSpPr/>
          <p:nvPr/>
        </p:nvCxnSpPr>
        <p:spPr>
          <a:xfrm>
            <a:off x="-5300" y="201750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52800" y="819150"/>
          <a:ext cx="5545555" cy="4131700"/>
        </p:xfrm>
        <a:graphic>
          <a:graphicData uri="http://schemas.openxmlformats.org/drawingml/2006/table">
            <a:tbl>
              <a:tblPr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tblPr>
              <a:tblGrid>
                <a:gridCol w="1109111"/>
                <a:gridCol w="1109111"/>
                <a:gridCol w="1109111"/>
                <a:gridCol w="1109111"/>
                <a:gridCol w="1109111"/>
              </a:tblGrid>
              <a:tr h="218994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Completeness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Alignment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Background Metrics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 dirty="0"/>
                        <a:t>Location Services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 dirty="0"/>
                        <a:t>User Feedback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Covers core cases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Multi-Provider Support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Moderate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Needs edge case detail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Data Management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Covers all data points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994">
                <a:tc>
                  <a:txBody>
                    <a:bodyPr/>
                    <a:lstStyle/>
                    <a:p>
                      <a:r>
                        <a:rPr lang="en-US" sz="1200"/>
                        <a:t>User Interface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MVP-level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Settings &amp; Permissions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Well covered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Offline Functionality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Core needs met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89">
                <a:tc>
                  <a:txBody>
                    <a:bodyPr/>
                    <a:lstStyle/>
                    <a:p>
                      <a:r>
                        <a:rPr lang="en-US" sz="1200"/>
                        <a:t>User Identification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Simple &amp; complete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65698" marR="65698" marT="32849" marB="328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120015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latin typeface="Manrope" charset="0"/>
              </a:rPr>
              <a:t>FUNCTIONAL REQUIREMENT ANALYSIS</a:t>
            </a:r>
            <a:endParaRPr lang="en-US" sz="2700" dirty="0">
              <a:latin typeface="Manrop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70065" y="1150217"/>
          <a:ext cx="6603870" cy="3420916"/>
        </p:xfrm>
        <a:graphic>
          <a:graphicData uri="http://schemas.openxmlformats.org/drawingml/2006/table">
            <a:tbl>
              <a:tblPr/>
              <a:tblGrid>
                <a:gridCol w="1320774"/>
                <a:gridCol w="1320774"/>
                <a:gridCol w="1320774"/>
                <a:gridCol w="1320774"/>
                <a:gridCol w="1320774"/>
              </a:tblGrid>
              <a:tr h="260786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Completeness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Alignment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Defined targets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Reliability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 coverage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Usability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User-focused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Scalability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Good projections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Security &amp; Privacy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Regulatory aligned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Resource Efficiency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Well planned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Compatibility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Realistic support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Maintainability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Modular focus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37">
                <a:tc>
                  <a:txBody>
                    <a:bodyPr/>
                    <a:lstStyle/>
                    <a:p>
                      <a:r>
                        <a:rPr lang="en-US" sz="1200"/>
                        <a:t>Availability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 expectations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86">
                <a:tc>
                  <a:txBody>
                    <a:bodyPr/>
                    <a:lstStyle/>
                    <a:p>
                      <a:r>
                        <a:rPr lang="en-US" sz="1200"/>
                        <a:t>Localization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Feasible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Meets minimum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Strong</a:t>
                      </a:r>
                    </a:p>
                  </a:txBody>
                  <a:tcPr marL="78236" marR="78236" marT="39118" marB="39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51435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anrope" charset="0"/>
              </a:rPr>
              <a:t>NON-FUNCTIONAL REQUIREMENT ANALYSIS</a:t>
            </a:r>
            <a:endParaRPr lang="en-US" sz="2400" dirty="0">
              <a:latin typeface="Manrop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95600" y="742950"/>
          <a:ext cx="5654290" cy="3894714"/>
        </p:xfrm>
        <a:graphic>
          <a:graphicData uri="http://schemas.openxmlformats.org/drawingml/2006/table">
            <a:tbl>
              <a:tblPr/>
              <a:tblGrid>
                <a:gridCol w="1130858"/>
                <a:gridCol w="1130858"/>
                <a:gridCol w="1130858"/>
                <a:gridCol w="1130858"/>
                <a:gridCol w="1130858"/>
              </a:tblGrid>
              <a:tr h="379589">
                <a:tc>
                  <a:txBody>
                    <a:bodyPr/>
                    <a:lstStyle/>
                    <a:p>
                      <a:r>
                        <a:rPr lang="en-US" sz="1200" b="1" dirty="0"/>
                        <a:t>Feature Category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Clarity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Feasibility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Value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MVP Impact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Testing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defer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Enhanced Monitoring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Valuable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defer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Location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Valuable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critical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Richer Visualization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Long-term benefit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Secondary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Advanced Reporting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Medium-High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Aligns with goals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Post-MVP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Account Management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Optional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Deferred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Provider Comparison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Medium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 interest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Can evolve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589">
                <a:tc>
                  <a:txBody>
                    <a:bodyPr/>
                    <a:lstStyle/>
                    <a:p>
                      <a:r>
                        <a:rPr lang="en-US" sz="1200"/>
                        <a:t>Expanded Localization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Clear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High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Culturally important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Iterative</a:t>
                      </a:r>
                    </a:p>
                  </a:txBody>
                  <a:tcPr marL="66986" marR="66986" marT="33493" marB="33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272520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anrope" charset="0"/>
              </a:rPr>
              <a:t>FUTURE FEATURE ANALYSIS</a:t>
            </a:r>
            <a:endParaRPr lang="en-US" sz="2800" dirty="0">
              <a:latin typeface="Manrop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APPLICATION TO STAKEHOLDERS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038350"/>
            <a:ext cx="5144400" cy="2192700"/>
          </a:xfrm>
        </p:spPr>
        <p:txBody>
          <a:bodyPr/>
          <a:lstStyle/>
          <a:p>
            <a:pPr marL="152400" indent="0">
              <a:buNone/>
            </a:pPr>
            <a:endParaRPr lang="en-US" sz="2000" b="1" dirty="0"/>
          </a:p>
          <a:p>
            <a:r>
              <a:rPr lang="en-US" sz="2000" b="1" dirty="0"/>
              <a:t>For Users</a:t>
            </a:r>
            <a:r>
              <a:rPr lang="en-US" sz="2000" dirty="0"/>
              <a:t>: Improved service quality, voice in the market</a:t>
            </a:r>
          </a:p>
          <a:p>
            <a:r>
              <a:rPr lang="en-US" sz="2000" b="1" dirty="0"/>
              <a:t>For Operators</a:t>
            </a:r>
            <a:r>
              <a:rPr lang="en-US" sz="2000" dirty="0"/>
              <a:t>: Real customer insights, targeted infrastructure investment</a:t>
            </a:r>
          </a:p>
          <a:p>
            <a:r>
              <a:rPr lang="en-US" sz="2000" b="1" dirty="0"/>
              <a:t>For Regulators</a:t>
            </a:r>
            <a:r>
              <a:rPr lang="en-US" sz="2000" dirty="0"/>
              <a:t>: Objective data for policy decisions</a:t>
            </a:r>
          </a:p>
          <a:p>
            <a:endParaRPr lang="en-US" sz="2000" dirty="0"/>
          </a:p>
        </p:txBody>
      </p:sp>
      <p:grpSp>
        <p:nvGrpSpPr>
          <p:cNvPr id="4" name="Google Shape;1750;p53"/>
          <p:cNvGrpSpPr/>
          <p:nvPr/>
        </p:nvGrpSpPr>
        <p:grpSpPr>
          <a:xfrm>
            <a:off x="1229105" y="1047750"/>
            <a:ext cx="1636335" cy="229964"/>
            <a:chOff x="723300" y="4253549"/>
            <a:chExt cx="2276482" cy="324900"/>
          </a:xfrm>
        </p:grpSpPr>
        <p:sp>
          <p:nvSpPr>
            <p:cNvPr id="5" name="Google Shape;1751;p5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52;p5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3;p5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54;p5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55;p5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TOOLS AND TECHNOLOGIES</a:t>
            </a:r>
            <a:endParaRPr sz="3600"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05</a:t>
            </a:r>
            <a:endParaRPr dirty="0"/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r="2452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228600" y="514350"/>
            <a:ext cx="6082030" cy="4112260"/>
          </a:xfrm>
          <a:prstGeom prst="rect">
            <a:avLst/>
          </a:prstGeom>
        </p:spPr>
        <p:txBody>
          <a:bodyPr spcFirstLastPara="1" wrap="square" lIns="91425" tIns="91425" rIns="91425" bIns="91425" numCol="3" anchor="t" anchorCtr="0">
            <a:noAutofit/>
          </a:bodyPr>
          <a:lstStyle/>
          <a:p>
            <a:pPr marL="4381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Front-End </a:t>
            </a:r>
            <a:r>
              <a:rPr lang="en-US" sz="1600" b="1" dirty="0"/>
              <a:t>Framework: React Native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Native Device Access:</a:t>
            </a:r>
            <a:r>
              <a:rPr lang="en-US" dirty="0"/>
              <a:t> Direct access to critical </a:t>
            </a:r>
            <a:r>
              <a:rPr lang="en-US" dirty="0" err="1"/>
              <a:t>QoE</a:t>
            </a:r>
            <a:r>
              <a:rPr lang="en-US" dirty="0"/>
              <a:t> metrics (signal strength, network type, GPS)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Cross-Platform Development:</a:t>
            </a:r>
            <a:r>
              <a:rPr lang="en-US" dirty="0"/>
              <a:t> Single codebase for Android (initial focus) with easy </a:t>
            </a:r>
            <a:r>
              <a:rPr lang="en-US" dirty="0" err="1"/>
              <a:t>iOS</a:t>
            </a:r>
            <a:r>
              <a:rPr lang="en-US" dirty="0"/>
              <a:t> expansion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Performance Optimization:</a:t>
            </a:r>
            <a:r>
              <a:rPr lang="en-US" dirty="0"/>
              <a:t> Near-native performance with minimal battery consumption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Component-Based Architecture:</a:t>
            </a:r>
            <a:r>
              <a:rPr lang="en-US" dirty="0"/>
              <a:t> Supports modular development for better maintainability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Rich Ecosystem:</a:t>
            </a:r>
            <a:r>
              <a:rPr lang="en-US" dirty="0"/>
              <a:t> Extensive libraries for network monitoring and visualization</a:t>
            </a:r>
          </a:p>
          <a:p>
            <a:pPr marL="438150" indent="-285750">
              <a:buFont typeface="Wingdings" panose="05000000000000000000" pitchFamily="2" charset="2"/>
              <a:buChar char="q"/>
            </a:pPr>
            <a:endParaRPr lang="en-US" sz="1600" b="1" dirty="0" smtClean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300" dirty="0">
              <a:latin typeface="Manro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09550"/>
            <a:ext cx="3437890" cy="343789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228600" y="514350"/>
            <a:ext cx="6073140" cy="4269105"/>
          </a:xfrm>
          <a:prstGeom prst="rect">
            <a:avLst/>
          </a:prstGeom>
        </p:spPr>
        <p:txBody>
          <a:bodyPr spcFirstLastPara="1" wrap="square" lIns="91425" tIns="91425" rIns="91425" bIns="91425" numCol="3" anchor="t" anchorCtr="0">
            <a:noAutofit/>
          </a:bodyPr>
          <a:lstStyle/>
          <a:p>
            <a:pPr marL="152400" indent="0">
              <a:buFont typeface="Wingdings" panose="05000000000000000000" pitchFamily="2" charset="2"/>
              <a:buNone/>
            </a:pPr>
            <a:endParaRPr lang="en-US" sz="1600" b="1" dirty="0" smtClean="0"/>
          </a:p>
          <a:p>
            <a:pPr marL="4381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Backend </a:t>
            </a:r>
            <a:r>
              <a:rPr lang="en-US" sz="1600" b="1" dirty="0"/>
              <a:t>Infrastructure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Firebase:</a:t>
            </a:r>
            <a:r>
              <a:rPr lang="en-US" sz="1400" dirty="0"/>
              <a:t> Real-time database with offline persistence and synchronization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Authentication:</a:t>
            </a:r>
            <a:r>
              <a:rPr lang="en-US" sz="1400" dirty="0"/>
              <a:t> Simple anonymous user identification</a:t>
            </a:r>
            <a:endParaRPr lang="en-US" sz="1600" b="1" dirty="0" smtClean="0"/>
          </a:p>
          <a:p>
            <a:pPr marL="152400" indent="0">
              <a:lnSpc>
                <a:spcPct val="150000"/>
              </a:lnSpc>
              <a:buNone/>
            </a:pPr>
            <a:endParaRPr lang="en-US" sz="1600" b="1" dirty="0" smtClean="0"/>
          </a:p>
          <a:p>
            <a:pPr marL="4381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 Development </a:t>
            </a:r>
            <a:r>
              <a:rPr lang="en-US" sz="1600" b="1" dirty="0"/>
              <a:t>Tools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Expo: </a:t>
            </a:r>
            <a:r>
              <a:rPr lang="en-US" sz="1400" dirty="0"/>
              <a:t>Rapid prototyping &amp; simplified access to </a:t>
            </a:r>
            <a:br>
              <a:rPr lang="en-US" sz="1400" dirty="0"/>
            </a:br>
            <a:r>
              <a:rPr lang="en-US" sz="1400" dirty="0"/>
              <a:t>native APIs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Figma:</a:t>
            </a:r>
            <a:r>
              <a:rPr lang="en-US" sz="1400" dirty="0"/>
              <a:t> UI Prototyping and design system development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/>
              <a:t>GitHub:</a:t>
            </a:r>
            <a:r>
              <a:rPr lang="en-US" sz="1400" dirty="0"/>
              <a:t> CI/CD pipeline and version control</a:t>
            </a:r>
          </a:p>
          <a:p>
            <a:pPr marL="4381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300" dirty="0">
              <a:latin typeface="Manro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938848"/>
            <a:ext cx="3265805" cy="32658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78" y="438150"/>
            <a:ext cx="7675245" cy="61087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1" dirty="0" smtClean="0"/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276350"/>
            <a:ext cx="8839200" cy="3155950"/>
          </a:xfrm>
        </p:spPr>
        <p:txBody>
          <a:bodyPr/>
          <a:lstStyle/>
          <a:p>
            <a:pPr marL="152400" indent="0" algn="ctr">
              <a:lnSpc>
                <a:spcPct val="150000"/>
              </a:lnSpc>
              <a:buNone/>
            </a:pPr>
            <a:r>
              <a:rPr lang="en-US" altLang="en-US" sz="2000" dirty="0"/>
              <a:t>This presentation lays out the plan for building a mobile app to improve user experience (QoE) in the telecom space, helping mobile operators deal with dropping customer satisfaction and revenue. </a:t>
            </a:r>
          </a:p>
          <a:p>
            <a:pPr marL="152400" indent="0" algn="ctr">
              <a:lnSpc>
                <a:spcPct val="150000"/>
              </a:lnSpc>
              <a:buNone/>
            </a:pPr>
            <a:r>
              <a:rPr lang="en-US" altLang="en-US" sz="2000" dirty="0"/>
              <a:t>It also outlines what the first version (MVP) should include, what comes next, and the tools that’ll help keep the app scalable, user-friendly, and reliable.</a:t>
            </a:r>
          </a:p>
          <a:p>
            <a:pPr marL="152400" indent="0" algn="ctr">
              <a:buNone/>
            </a:pP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2"/>
          <p:cNvCxnSpPr/>
          <p:nvPr/>
        </p:nvCxnSpPr>
        <p:spPr>
          <a:xfrm>
            <a:off x="-5300" y="272402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3636000" y="2769250"/>
            <a:ext cx="47949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 idx="3"/>
          </p:nvPr>
        </p:nvSpPr>
        <p:spPr>
          <a:xfrm>
            <a:off x="3636000" y="290650"/>
            <a:ext cx="13674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cxnSp>
        <p:nvCxnSpPr>
          <p:cNvPr id="169" name="Google Shape;169;p32"/>
          <p:cNvCxnSpPr/>
          <p:nvPr/>
        </p:nvCxnSpPr>
        <p:spPr>
          <a:xfrm>
            <a:off x="-5300" y="10366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2"/>
          <p:cNvCxnSpPr/>
          <p:nvPr/>
        </p:nvCxnSpPr>
        <p:spPr>
          <a:xfrm>
            <a:off x="-5300" y="1036650"/>
            <a:ext cx="34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1603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2370773" y="2042478"/>
            <a:ext cx="4402455" cy="105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endParaRPr dirty="0"/>
          </a:p>
        </p:txBody>
      </p:sp>
      <p:sp>
        <p:nvSpPr>
          <p:cNvPr id="15" name="Text Box 14"/>
          <p:cNvSpPr txBox="1"/>
          <p:nvPr/>
        </p:nvSpPr>
        <p:spPr>
          <a:xfrm>
            <a:off x="4825365" y="39249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04800" y="438150"/>
            <a:ext cx="4669790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Consumer Frustration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57030" y="142891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/>
              <a:t>On a 5-point satisfaction scale, the average rating is approximately 2.2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/>
              <a:t>43% of respondents rated their network at the lowest satisfaction(1/5)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Placeholder 4" descr="C:\Users\janea\Desktop\FET\L400\L400 2024-2025\2nd Semester\CEF 440 - Internet Programming\Task 3\pexels-diimejii-2696299.jpgpexels-diimejii-2696299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29" b="629"/>
          <a:stretch>
            <a:fillRect/>
          </a:stretch>
        </p:blipFill>
        <p:spPr>
          <a:xfrm>
            <a:off x="5230800" y="0"/>
            <a:ext cx="3913200" cy="51513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04800" y="438150"/>
            <a:ext cx="4669790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Consumer Disloyalty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57030" y="142891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/>
              <a:t>85% of respondents use multiple SIM cards from different providers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/>
              <a:t>74% of these people regularly switch providers during network problems</a:t>
            </a:r>
          </a:p>
        </p:txBody>
      </p:sp>
      <p:pic>
        <p:nvPicPr>
          <p:cNvPr id="5" name="Picture Placeholder 4" descr="C:\Users\janea\Desktop\FET\L400\L400 2024-2025\2nd Semester\CEF 440 - Internet Programming\Task 3\pexels-markus-winkler-1430818-19915914.jpgpexels-markus-winkler-1430818-19915914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4674" r="24674"/>
          <a:stretch>
            <a:fillRect/>
          </a:stretch>
        </p:blipFill>
        <p:spPr>
          <a:xfrm>
            <a:off x="5230800" y="0"/>
            <a:ext cx="3913200" cy="51513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04800" y="140970"/>
            <a:ext cx="4669790" cy="1075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Mobile Operators Losing Money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57030" y="142891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From </a:t>
            </a:r>
            <a:r>
              <a:rPr lang="en-US" altLang="en-US" sz="1600" i="1" dirty="0"/>
              <a:t>Nchendeh, C. (n.d.). Quality of service and customer loyalty in Cameroon mobile telecommunication service industry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en-US" sz="1600" dirty="0"/>
              <a:t>It costs mobile operators approximately 7x more to acquire a new customer than to retain an existing one.</a:t>
            </a:r>
          </a:p>
        </p:txBody>
      </p:sp>
      <p:pic>
        <p:nvPicPr>
          <p:cNvPr id="5" name="Picture Placeholder 4" descr="C:\Users\janea\Desktop\FET\L400\L400 2024-2025\2nd Semester\CEF 440 - Internet Programming\Task 3\money-burning.jpgmoney-burning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3839" r="33839"/>
          <a:stretch>
            <a:fillRect/>
          </a:stretch>
        </p:blipFill>
        <p:spPr>
          <a:xfrm>
            <a:off x="5230800" y="0"/>
            <a:ext cx="3913200" cy="51513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984885" y="2057718"/>
            <a:ext cx="7174230" cy="1028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 b="1" dirty="0" smtClean="0"/>
              <a:t>The Solution?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31"/>
          <p:cNvCxnSpPr/>
          <p:nvPr/>
        </p:nvCxnSpPr>
        <p:spPr>
          <a:xfrm>
            <a:off x="-5300" y="1311275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04800" y="369570"/>
            <a:ext cx="4669790" cy="772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Improve Reliability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57030" y="1428915"/>
            <a:ext cx="42057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From </a:t>
            </a:r>
            <a:r>
              <a:rPr lang="en-US" altLang="en-US" sz="1600" i="1" dirty="0"/>
              <a:t>Nchendeh, C. (n.d.). Quality of service and customer loyalty in Cameroon mobile telecommunication service industry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en-US" sz="1600" dirty="0"/>
              <a:t>It was established there is a strong positive relationship between service quality and customer loyalty</a:t>
            </a:r>
          </a:p>
        </p:txBody>
      </p:sp>
      <p:pic>
        <p:nvPicPr>
          <p:cNvPr id="5" name="Picture Placeholder 4" descr="C:\Users\janea\Desktop\FET\L400\L400 2024-2025\2nd Semester\CEF 440 - Internet Programming\Task 3\improve.jpgimprove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4680" r="24680"/>
          <a:stretch>
            <a:fillRect/>
          </a:stretch>
        </p:blipFill>
        <p:spPr>
          <a:xfrm>
            <a:off x="5230800" y="0"/>
            <a:ext cx="3913200" cy="51513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subTitle" idx="4"/>
          </p:nvPr>
        </p:nvSpPr>
        <p:spPr>
          <a:xfrm>
            <a:off x="4419601" y="1047750"/>
            <a:ext cx="2682240" cy="1208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Empowers users to report network experiences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27675" y="26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Proposal: </a:t>
            </a:r>
            <a:r>
              <a:rPr lang="en-US" b="1" dirty="0" err="1"/>
              <a:t>QoE</a:t>
            </a:r>
            <a:r>
              <a:rPr lang="en-US" b="1" dirty="0"/>
              <a:t> Mobile Application</a:t>
            </a:r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3"/>
          </p:nvPr>
        </p:nvSpPr>
        <p:spPr>
          <a:xfrm>
            <a:off x="990601" y="1023620"/>
            <a:ext cx="2682240" cy="2000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Bridges gap between technical metrics (</a:t>
            </a:r>
            <a:r>
              <a:rPr lang="en-US" dirty="0" err="1"/>
              <a:t>QoS</a:t>
            </a:r>
            <a:r>
              <a:rPr lang="en-US" dirty="0"/>
              <a:t>) and user satisfaction (</a:t>
            </a:r>
            <a:r>
              <a:rPr lang="en-US" dirty="0" err="1"/>
              <a:t>QoE</a:t>
            </a:r>
            <a:r>
              <a:rPr lang="en-US" dirty="0"/>
              <a:t>)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dirty="0"/>
          </a:p>
        </p:txBody>
      </p:sp>
      <p:cxnSp>
        <p:nvCxnSpPr>
          <p:cNvPr id="187" name="Google Shape;187;p34"/>
          <p:cNvCxnSpPr/>
          <p:nvPr/>
        </p:nvCxnSpPr>
        <p:spPr>
          <a:xfrm>
            <a:off x="-5300" y="8353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4"/>
          <p:cNvCxnSpPr/>
          <p:nvPr/>
        </p:nvCxnSpPr>
        <p:spPr>
          <a:xfrm>
            <a:off x="-5300" y="3000450"/>
            <a:ext cx="918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1066801" y="3126105"/>
            <a:ext cx="289560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Manrope" charset="0"/>
              </a:rPr>
              <a:t>Provides valuable location-tagged feedback to operators</a:t>
            </a:r>
            <a:r>
              <a:rPr lang="en-US" sz="1800" dirty="0">
                <a:latin typeface="Manrope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1" y="3257550"/>
            <a:ext cx="35814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Manrope" charset="0"/>
              </a:rPr>
              <a:t>Combines passive monitoring with active user feedback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2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Sustainability by Slidesgo">
  <a:themeElements>
    <a:clrScheme name="Simple Light">
      <a:dk1>
        <a:srgbClr val="2B3D2D"/>
      </a:dk1>
      <a:lt1>
        <a:srgbClr val="EBE8DE"/>
      </a:lt1>
      <a:dk2>
        <a:srgbClr val="365F3C"/>
      </a:dk2>
      <a:lt2>
        <a:srgbClr val="EEEE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1338</Words>
  <Application>Microsoft Office PowerPoint</Application>
  <PresentationFormat>On-screen Show (16:9)</PresentationFormat>
  <Paragraphs>311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Manrope</vt:lpstr>
      <vt:lpstr>Carattere</vt:lpstr>
      <vt:lpstr>Rockwell</vt:lpstr>
      <vt:lpstr>Copperplate Gothic Light</vt:lpstr>
      <vt:lpstr>Anaheim</vt:lpstr>
      <vt:lpstr>Raleway</vt:lpstr>
      <vt:lpstr>Inter</vt:lpstr>
      <vt:lpstr>Wingdings</vt:lpstr>
      <vt:lpstr>DM Sans</vt:lpstr>
      <vt:lpstr>Nunito Light</vt:lpstr>
      <vt:lpstr>Open Sans</vt:lpstr>
      <vt:lpstr>Corporate Sustainability by Slidesgo</vt:lpstr>
      <vt:lpstr>TASK 3: REQUIREMENT ANALYSIS</vt:lpstr>
      <vt:lpstr>TABLE OF CONTENTS</vt:lpstr>
      <vt:lpstr>PROBLEM STATEMENT</vt:lpstr>
      <vt:lpstr>Consumer Frustration</vt:lpstr>
      <vt:lpstr>Consumer Disloyalty</vt:lpstr>
      <vt:lpstr>Mobile Operators Losing Money</vt:lpstr>
      <vt:lpstr>The Solution?</vt:lpstr>
      <vt:lpstr>Improve Reliability</vt:lpstr>
      <vt:lpstr>Proposal: QoE Mobile Application</vt:lpstr>
      <vt:lpstr>PRODUCT PERSPECTIVE</vt:lpstr>
      <vt:lpstr>Product Perspective </vt:lpstr>
      <vt:lpstr>MONETIZATION STRATEGIES</vt:lpstr>
      <vt:lpstr>FUNCTIONAL AND NON-FUNCTIONAL REQUIREMENTS</vt:lpstr>
      <vt:lpstr>MVP Scope (v1.0)</vt:lpstr>
      <vt:lpstr>FUNCTIONAL REQUIREMENTS</vt:lpstr>
      <vt:lpstr>NON-FUNCTIONAL REQUIREMENTS</vt:lpstr>
      <vt:lpstr> REQUIREMENTS PRIORITIZATION</vt:lpstr>
      <vt:lpstr>Future Enhancements (Post-MVP)</vt:lpstr>
      <vt:lpstr>ANALYSIS OF REQUIREMENTS GATHERED</vt:lpstr>
      <vt:lpstr>REQUIREMENTS REVIEW &amp; ANALYSIS PROCESS</vt:lpstr>
      <vt:lpstr>REQUIREMENTS REVIEW &amp; ANALYSIS PROCESS</vt:lpstr>
      <vt:lpstr>PowerPoint Presentation</vt:lpstr>
      <vt:lpstr>PowerPoint Presentation</vt:lpstr>
      <vt:lpstr>PowerPoint Presentation</vt:lpstr>
      <vt:lpstr>BENEFITS OF APPLICATION TO STAKEHOLDERS</vt:lpstr>
      <vt:lpstr>TOOLS AND TECHNOLOGIES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3: REQUIREMENT ANALYSIS</dc:title>
  <dc:creator>Agyingi</dc:creator>
  <cp:lastModifiedBy>ALL COMPUTERS</cp:lastModifiedBy>
  <cp:revision>50</cp:revision>
  <dcterms:created xsi:type="dcterms:W3CDTF">2025-05-06T01:01:00Z</dcterms:created>
  <dcterms:modified xsi:type="dcterms:W3CDTF">2025-05-12T22:55:23Z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A99C9E232F5A41DDAC1B0EA4585B6848_12</vt:lpwstr>
  </property>
  <property fmtid="{D5CDD505-2E9C-101B-9397-08002B2CF9AE}" pid="3" name="KSOProductBuildVer">
    <vt:lpwstr>1033-12.2.0.20795</vt:lpwstr>
  </property>
</Properties>
</file>